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 snapToGrid="0">
      <p:cViewPr varScale="1">
        <p:scale>
          <a:sx n="84" d="100"/>
          <a:sy n="84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46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9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87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91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2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55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718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85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89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0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6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6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4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01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45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058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55C9-34A3-401B-89C5-7A3D8F342FD5}" type="datetimeFigureOut">
              <a:rPr lang="en-GB" smtClean="0"/>
              <a:t>28/03/2026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3EEC017-5F3F-4D30-87F6-7C4BF21235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54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FE27-46F2-30AE-1F76-D5A76EB6AB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B164FE-4B54-25A4-2D28-E81D16C9C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03366-9ED4-A8C1-7302-9386BBCC1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326112" cy="82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6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10933C-3ABC-4F86-73BD-C20425E7C22A}"/>
              </a:ext>
            </a:extLst>
          </p:cNvPr>
          <p:cNvSpPr/>
          <p:nvPr/>
        </p:nvSpPr>
        <p:spPr>
          <a:xfrm>
            <a:off x="2450592" y="1728216"/>
            <a:ext cx="73957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结束语感谢您的关注。</a:t>
            </a:r>
            <a:endParaRPr lang="en-GB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65FA4F-12D6-D4FE-48A6-AFEB09CA9BC0}"/>
              </a:ext>
            </a:extLst>
          </p:cNvPr>
          <p:cNvSpPr txBox="1"/>
          <p:nvPr/>
        </p:nvSpPr>
        <p:spPr>
          <a:xfrm>
            <a:off x="2569464" y="4032504"/>
            <a:ext cx="8339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法律声明：</a:t>
            </a:r>
            <a:r>
              <a:rPr lang="en-US" altLang="zh-CN" b="1"/>
              <a:t>© </a:t>
            </a:r>
            <a:r>
              <a:rPr lang="en-GB" b="1"/>
              <a:t>QUERCUS PARKET. </a:t>
            </a:r>
            <a:r>
              <a:rPr lang="zh-CN" altLang="en-US" b="1"/>
              <a:t>保留所有权利。本演示文稿中的所有信息均为机密，仅供指定接收人使用。未经</a:t>
            </a:r>
            <a:r>
              <a:rPr lang="en-GB" b="1"/>
              <a:t>QUERCUS PARKET</a:t>
            </a:r>
            <a:r>
              <a:rPr lang="zh-CN" altLang="en-US" b="1"/>
              <a:t>事先书面许可，不得复制、传播或披露。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7047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5BC2B8-F89A-77A0-3A75-C9B54CC9B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3984"/>
            <a:ext cx="12192000" cy="812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0279-B6E2-0323-085C-0B79EAF4B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介绍</a:t>
            </a:r>
            <a:br>
              <a:rPr lang="en-US" b="1" dirty="0"/>
            </a:b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B18B4F4-D2FE-BC23-6CF7-36AB981466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2728" y="2215705"/>
            <a:ext cx="10341864" cy="3375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dirty="0"/>
              <a:t>一家第二代家族经营的锯木厂（成立于</a:t>
            </a:r>
            <a:r>
              <a:rPr lang="en-US" altLang="zh-CN" dirty="0"/>
              <a:t>1997</a:t>
            </a:r>
            <a:r>
              <a:rPr lang="zh-CN" altLang="en-US" dirty="0"/>
              <a:t>年），专注于精度、一致性和卓越品质。</a:t>
            </a:r>
            <a:br>
              <a:rPr lang="zh-CN" altLang="en-US" dirty="0"/>
            </a:br>
            <a:r>
              <a:rPr lang="zh-CN" altLang="en-US" dirty="0"/>
              <a:t>专业生产高等级白蜡木和橡木木材，以及经典实木与工程木地板。</a:t>
            </a:r>
          </a:p>
          <a:p>
            <a:r>
              <a:rPr lang="zh-CN" altLang="en-US" dirty="0"/>
              <a:t>核心专长：</a:t>
            </a:r>
            <a:r>
              <a:rPr lang="en-US" altLang="zh-CN" i="1" dirty="0"/>
              <a:t>Quercus </a:t>
            </a:r>
            <a:r>
              <a:rPr lang="en-US" altLang="zh-CN" i="1" dirty="0" err="1"/>
              <a:t>robur</a:t>
            </a:r>
            <a:r>
              <a:rPr lang="zh-CN" altLang="en-US" dirty="0"/>
              <a:t>（欧洲栎</a:t>
            </a:r>
            <a:r>
              <a:rPr lang="en-US" altLang="zh-CN" dirty="0"/>
              <a:t>/</a:t>
            </a:r>
            <a:r>
              <a:rPr lang="zh-CN" altLang="en-US" dirty="0"/>
              <a:t>普通橡木）</a:t>
            </a:r>
            <a:r>
              <a:rPr lang="en-US" altLang="zh-CN" dirty="0"/>
              <a:t>——</a:t>
            </a:r>
            <a:r>
              <a:rPr lang="zh-CN" altLang="en-US" dirty="0"/>
              <a:t>广为人知的斯拉沃尼亚橡木，以其强度、结构稳定性及经典外观而备受推崇。</a:t>
            </a:r>
          </a:p>
          <a:p>
            <a:r>
              <a:rPr lang="zh-CN" altLang="en-US" dirty="0"/>
              <a:t>在东南欧范围内实现完全可追溯并符合相关法规（</a:t>
            </a:r>
            <a:r>
              <a:rPr lang="en-US" altLang="zh-CN" dirty="0"/>
              <a:t>EUDR</a:t>
            </a:r>
            <a:r>
              <a:rPr lang="zh-CN" altLang="en-US" dirty="0"/>
              <a:t>、</a:t>
            </a:r>
            <a:r>
              <a:rPr lang="en-US" altLang="zh-CN" dirty="0"/>
              <a:t>EUTR</a:t>
            </a:r>
            <a:r>
              <a:rPr lang="zh-CN" altLang="en-US" dirty="0"/>
              <a:t>、</a:t>
            </a:r>
            <a:r>
              <a:rPr lang="en-US" altLang="zh-CN" dirty="0"/>
              <a:t>UKTR</a:t>
            </a:r>
            <a:r>
              <a:rPr lang="zh-CN" altLang="en-US" dirty="0"/>
              <a:t>、</a:t>
            </a:r>
            <a:r>
              <a:rPr lang="en-US" altLang="zh-CN" dirty="0"/>
              <a:t>Lacey Act</a:t>
            </a:r>
            <a:r>
              <a:rPr lang="zh-CN" altLang="en-US" dirty="0"/>
              <a:t>）的原材料采购。</a:t>
            </a:r>
          </a:p>
          <a:p>
            <a:r>
              <a:rPr lang="zh-CN" altLang="en-US" dirty="0"/>
              <a:t>主要来源：莫罗维奇森林（塞尔维亚）</a:t>
            </a:r>
            <a:r>
              <a:rPr lang="en-US" altLang="zh-CN" dirty="0"/>
              <a:t>——</a:t>
            </a:r>
            <a:r>
              <a:rPr lang="zh-CN" altLang="en-US" dirty="0"/>
              <a:t>高品质、可持续管理的橡木资源，拥有悠久的林业传统。</a:t>
            </a:r>
          </a:p>
          <a:p>
            <a:r>
              <a:rPr lang="zh-CN" altLang="en-US" dirty="0"/>
              <a:t>融合传统工艺与先进生产技术，并通过国际制造合作伙伴（柬埔寨）进一步提升能力。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47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237D-786C-A2DB-4D5D-06D58244D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发展历程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E10F319-4D5B-8961-3C7F-144BC3EB74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98448" y="2255560"/>
            <a:ext cx="10206164" cy="343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1600" b="1" dirty="0"/>
              <a:t>1997–2009 | STRELA</a:t>
            </a:r>
            <a:r>
              <a:rPr lang="zh-CN" altLang="en-US" sz="1600" b="1" dirty="0"/>
              <a:t>阶段</a:t>
            </a:r>
            <a:br>
              <a:rPr lang="zh-CN" altLang="en-US" sz="1600" dirty="0"/>
            </a:br>
            <a:r>
              <a:rPr lang="zh-CN" altLang="en-US" sz="1600" dirty="0"/>
              <a:t>创立阶段</a:t>
            </a:r>
            <a:r>
              <a:rPr lang="en-US" altLang="zh-CN" sz="1600" dirty="0"/>
              <a:t>——</a:t>
            </a:r>
            <a:r>
              <a:rPr lang="zh-CN" altLang="en-US" sz="1600" dirty="0"/>
              <a:t>成为塞尔维亚最大的橡木与白蜡木锯木厂，专注于高精度和大规模出口。</a:t>
            </a:r>
            <a:br>
              <a:rPr lang="zh-CN" altLang="en-US" sz="1600" dirty="0"/>
            </a:br>
            <a:r>
              <a:rPr lang="zh-CN" altLang="en-US" sz="1600" dirty="0"/>
              <a:t>与</a:t>
            </a:r>
            <a:r>
              <a:rPr lang="en-US" altLang="zh-CN" sz="1600" dirty="0" err="1"/>
              <a:t>Vojvodinašume</a:t>
            </a:r>
            <a:r>
              <a:rPr lang="zh-CN" altLang="en-US" sz="1600" dirty="0"/>
              <a:t>建立长期合作关系，确保优质斯拉沃尼亚橡木（</a:t>
            </a:r>
            <a:r>
              <a:rPr lang="en-US" altLang="zh-CN" sz="1600" i="1" dirty="0"/>
              <a:t>Quercus </a:t>
            </a:r>
            <a:r>
              <a:rPr lang="en-US" altLang="zh-CN" sz="1600" i="1" dirty="0" err="1"/>
              <a:t>robur</a:t>
            </a:r>
            <a:r>
              <a:rPr lang="zh-CN" altLang="en-US" sz="1600" dirty="0"/>
              <a:t>）的持续供应。</a:t>
            </a:r>
            <a:br>
              <a:rPr lang="zh-CN" altLang="en-US" sz="1600" dirty="0"/>
            </a:br>
            <a:r>
              <a:rPr lang="zh-CN" altLang="en-US" sz="1600" dirty="0"/>
              <a:t>在国际市场（欧盟、中东）建立稳固地位，并参与标志性项目（如阿塞拜疆皇家宫殿）。</a:t>
            </a:r>
          </a:p>
          <a:p>
            <a:r>
              <a:rPr lang="en-US" altLang="zh-CN" sz="1600" b="1" dirty="0"/>
              <a:t>2009–2020 | QUERCUS PARKET</a:t>
            </a:r>
            <a:r>
              <a:rPr lang="zh-CN" altLang="en-US" sz="1600" b="1" dirty="0"/>
              <a:t>阶段</a:t>
            </a:r>
            <a:br>
              <a:rPr lang="zh-CN" altLang="en-US" sz="1600" dirty="0"/>
            </a:br>
            <a:r>
              <a:rPr lang="zh-CN" altLang="en-US" sz="1600" dirty="0"/>
              <a:t>战略转型</a:t>
            </a:r>
            <a:r>
              <a:rPr lang="en-US" altLang="zh-CN" sz="1600" dirty="0"/>
              <a:t>——</a:t>
            </a:r>
            <a:r>
              <a:rPr lang="zh-CN" altLang="en-US" sz="1600" dirty="0"/>
              <a:t>由规模导向转向专业化与合作伙伴关系。</a:t>
            </a:r>
            <a:br>
              <a:rPr lang="zh-CN" altLang="en-US" sz="1600" dirty="0"/>
            </a:br>
            <a:r>
              <a:rPr lang="zh-CN" altLang="en-US" sz="1600" dirty="0"/>
              <a:t>成为领先地板制造商（如</a:t>
            </a:r>
            <a:r>
              <a:rPr lang="en-US" altLang="zh-CN" sz="1600" dirty="0"/>
              <a:t>Tarkett</a:t>
            </a:r>
            <a:r>
              <a:rPr lang="zh-CN" altLang="en-US" sz="1600" dirty="0"/>
              <a:t>、</a:t>
            </a:r>
            <a:r>
              <a:rPr lang="en-US" altLang="zh-CN" sz="1600" dirty="0" err="1"/>
              <a:t>Bauwerk</a:t>
            </a:r>
            <a:r>
              <a:rPr lang="zh-CN" altLang="en-US" sz="1600" dirty="0"/>
              <a:t>、</a:t>
            </a:r>
            <a:r>
              <a:rPr lang="en-US" altLang="zh-CN" sz="1600" dirty="0"/>
              <a:t>Weitzer</a:t>
            </a:r>
            <a:r>
              <a:rPr lang="zh-CN" altLang="en-US" sz="1600" dirty="0"/>
              <a:t>）的可信赖橡木半成品供应商。</a:t>
            </a:r>
          </a:p>
          <a:p>
            <a:r>
              <a:rPr lang="en-US" altLang="zh-CN" sz="1600" b="1" dirty="0"/>
              <a:t>2020–</a:t>
            </a:r>
            <a:r>
              <a:rPr lang="zh-CN" altLang="en-US" sz="1600" b="1" dirty="0"/>
              <a:t>至今 </a:t>
            </a:r>
            <a:r>
              <a:rPr lang="en-US" altLang="zh-CN" sz="1600" b="1" dirty="0"/>
              <a:t>| CAMPICO</a:t>
            </a:r>
            <a:r>
              <a:rPr lang="zh-CN" altLang="en-US" sz="1600" b="1" dirty="0"/>
              <a:t>阶段</a:t>
            </a:r>
            <a:br>
              <a:rPr lang="zh-CN" altLang="en-US" sz="1600" dirty="0"/>
            </a:br>
            <a:r>
              <a:rPr lang="zh-CN" altLang="en-US" sz="1600" dirty="0"/>
              <a:t>通过在柬埔寨成立合资企业实现全球扩张</a:t>
            </a:r>
            <a:r>
              <a:rPr lang="en-US" altLang="zh-CN" sz="1600" dirty="0"/>
              <a:t>——</a:t>
            </a:r>
            <a:r>
              <a:rPr lang="zh-CN" altLang="en-US" sz="1600" dirty="0"/>
              <a:t>面向美国市场生产先进三层橡木地板。</a:t>
            </a:r>
            <a:br>
              <a:rPr lang="zh-CN" altLang="en-US" sz="1600" dirty="0"/>
            </a:br>
            <a:r>
              <a:rPr lang="zh-CN" altLang="en-US" sz="1600" dirty="0"/>
              <a:t>整合欧洲原材料专业能力与国际制造及分销网络。</a:t>
            </a:r>
          </a:p>
          <a:p>
            <a:r>
              <a:rPr lang="zh-CN" altLang="en-US" sz="1600" dirty="0"/>
              <a:t>持续发展：从大型锯木厂转型为专业化、全球化连接的橡木生产企业</a:t>
            </a:r>
            <a:r>
              <a:rPr lang="en-US" altLang="zh-CN" sz="1600" dirty="0"/>
              <a:t>——</a:t>
            </a:r>
            <a:r>
              <a:rPr lang="zh-CN" altLang="en-US" sz="1600" dirty="0"/>
              <a:t>仍为家族企业，由第二代管理。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7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3137-3A93-08F2-9F91-FF713DB3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792" y="475488"/>
            <a:ext cx="9739821" cy="1429512"/>
          </a:xfrm>
        </p:spPr>
        <p:txBody>
          <a:bodyPr>
            <a:normAutofit/>
          </a:bodyPr>
          <a:lstStyle/>
          <a:p>
            <a:r>
              <a:rPr lang="zh-CN" altLang="en-US" b="1" dirty="0"/>
              <a:t>“交钥匙”硬木加工工厂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AF9B37-C20E-D548-7694-8475E6EEE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34440" y="1854781"/>
            <a:ext cx="10270172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dirty="0"/>
              <a:t>位于塞尔维亚的成熟工业平台（成立于</a:t>
            </a:r>
            <a:r>
              <a:rPr lang="en-US" altLang="zh-CN" sz="1600" dirty="0"/>
              <a:t>1997</a:t>
            </a:r>
            <a:r>
              <a:rPr lang="zh-CN" altLang="en-US" sz="1600" dirty="0"/>
              <a:t>年），完全运营，可立即产生收入。</a:t>
            </a:r>
          </a:p>
          <a:p>
            <a:r>
              <a:rPr lang="zh-CN" altLang="en-US" sz="1600" b="1" dirty="0"/>
              <a:t>区位优势</a:t>
            </a:r>
            <a:br>
              <a:rPr lang="zh-CN" altLang="en-US" sz="1600" dirty="0"/>
            </a:br>
            <a:r>
              <a:rPr lang="zh-CN" altLang="en-US" sz="1600" dirty="0"/>
              <a:t>直接获取斯拉沃尼亚橡木（</a:t>
            </a:r>
            <a:r>
              <a:rPr lang="en-US" altLang="zh-CN" sz="1600" i="1" dirty="0"/>
              <a:t>Quercus </a:t>
            </a:r>
            <a:r>
              <a:rPr lang="en-US" altLang="zh-CN" sz="1600" i="1" dirty="0" err="1"/>
              <a:t>robur</a:t>
            </a:r>
            <a:r>
              <a:rPr lang="zh-CN" altLang="en-US" sz="1600" dirty="0"/>
              <a:t>）（莫罗维奇及</a:t>
            </a:r>
            <a:r>
              <a:rPr lang="en-US" altLang="zh-CN" sz="1600" dirty="0" err="1"/>
              <a:t>Spačva</a:t>
            </a:r>
            <a:r>
              <a:rPr lang="zh-CN" altLang="en-US" sz="1600" dirty="0"/>
              <a:t>盆地），并具备通往欧盟及全球市场的高效物流通道。</a:t>
            </a:r>
          </a:p>
          <a:p>
            <a:r>
              <a:rPr lang="zh-CN" altLang="en-US" sz="1600" b="1" dirty="0"/>
              <a:t>财务表现</a:t>
            </a:r>
            <a:br>
              <a:rPr lang="zh-CN" altLang="en-US" sz="1600" dirty="0"/>
            </a:br>
            <a:r>
              <a:rPr lang="zh-CN" altLang="en-US" sz="1600" dirty="0"/>
              <a:t>约</a:t>
            </a:r>
            <a:r>
              <a:rPr lang="en-US" altLang="zh-CN" sz="1600" dirty="0"/>
              <a:t>1650</a:t>
            </a:r>
            <a:r>
              <a:rPr lang="zh-CN" altLang="en-US" sz="1600" dirty="0"/>
              <a:t>万欧元收入，约</a:t>
            </a:r>
            <a:r>
              <a:rPr lang="en-US" altLang="zh-CN" sz="1600" dirty="0"/>
              <a:t>200</a:t>
            </a:r>
            <a:r>
              <a:rPr lang="zh-CN" altLang="en-US" sz="1600" dirty="0"/>
              <a:t>万欧元利润，约</a:t>
            </a:r>
            <a:r>
              <a:rPr lang="en-US" altLang="zh-CN" sz="1600" dirty="0"/>
              <a:t>100</a:t>
            </a:r>
            <a:r>
              <a:rPr lang="zh-CN" altLang="en-US" sz="1600" dirty="0"/>
              <a:t>名员工，具备可扩展的工业规模。</a:t>
            </a:r>
          </a:p>
          <a:p>
            <a:r>
              <a:rPr lang="zh-CN" altLang="en-US" sz="1600" b="1" dirty="0"/>
              <a:t>基础设施</a:t>
            </a:r>
            <a:br>
              <a:rPr lang="zh-CN" altLang="en-US" sz="1600" dirty="0"/>
            </a:br>
            <a:r>
              <a:rPr lang="zh-CN" altLang="en-US" sz="1600" dirty="0"/>
              <a:t>完善的生产设施（</a:t>
            </a:r>
            <a:r>
              <a:rPr lang="en-US" altLang="zh-CN" sz="1600" dirty="0"/>
              <a:t>8,000</a:t>
            </a:r>
            <a:r>
              <a:rPr lang="zh-CN" altLang="en-US" sz="1600" dirty="0"/>
              <a:t>平方米厂房 </a:t>
            </a:r>
            <a:r>
              <a:rPr lang="en-US" altLang="zh-CN" sz="1600" dirty="0"/>
              <a:t>+ 36,000</a:t>
            </a:r>
            <a:r>
              <a:rPr lang="zh-CN" altLang="en-US" sz="1600" dirty="0"/>
              <a:t>平方米用地），配备高产能欧洲设备。</a:t>
            </a:r>
          </a:p>
          <a:p>
            <a:r>
              <a:rPr lang="zh-CN" altLang="en-US" sz="1600" b="1" dirty="0"/>
              <a:t>原材料保障</a:t>
            </a:r>
            <a:br>
              <a:rPr lang="zh-CN" altLang="en-US" sz="1600" dirty="0"/>
            </a:br>
            <a:r>
              <a:rPr lang="zh-CN" altLang="en-US" sz="1600" dirty="0"/>
              <a:t>与</a:t>
            </a:r>
            <a:r>
              <a:rPr lang="en-US" altLang="zh-CN" sz="1600" dirty="0" err="1"/>
              <a:t>Vojvodinašume</a:t>
            </a:r>
            <a:r>
              <a:rPr lang="zh-CN" altLang="en-US" sz="1600" dirty="0"/>
              <a:t>签订长期合同 </a:t>
            </a:r>
            <a:r>
              <a:rPr lang="en-US" altLang="zh-CN" sz="1600" dirty="0"/>
              <a:t>+ FSC</a:t>
            </a:r>
            <a:r>
              <a:rPr lang="zh-CN" altLang="en-US" sz="1600" dirty="0"/>
              <a:t>认证原材料（符合</a:t>
            </a:r>
            <a:r>
              <a:rPr lang="en-US" altLang="zh-CN" sz="1600" dirty="0"/>
              <a:t>EUDR</a:t>
            </a:r>
            <a:r>
              <a:rPr lang="zh-CN" altLang="en-US" sz="1600" dirty="0"/>
              <a:t>、</a:t>
            </a:r>
            <a:r>
              <a:rPr lang="en-US" altLang="zh-CN" sz="1600" dirty="0"/>
              <a:t>EUTR</a:t>
            </a:r>
            <a:r>
              <a:rPr lang="zh-CN" altLang="en-US" sz="1600" dirty="0"/>
              <a:t>、</a:t>
            </a:r>
            <a:r>
              <a:rPr lang="en-US" altLang="zh-CN" sz="1600" dirty="0"/>
              <a:t>Lacey Act</a:t>
            </a:r>
            <a:r>
              <a:rPr lang="zh-CN" altLang="en-US" sz="1600" dirty="0"/>
              <a:t>）。</a:t>
            </a:r>
          </a:p>
          <a:p>
            <a:r>
              <a:rPr lang="zh-CN" altLang="en-US" sz="1600" b="1" dirty="0"/>
              <a:t>扩展潜力</a:t>
            </a:r>
            <a:br>
              <a:rPr lang="zh-CN" altLang="en-US" sz="1600" dirty="0"/>
            </a:br>
            <a:r>
              <a:rPr lang="zh-CN" altLang="en-US" sz="1600" dirty="0"/>
              <a:t>可扩展至单板、耐磨层及工程木产品</a:t>
            </a:r>
            <a:r>
              <a:rPr lang="en-US" altLang="zh-CN" sz="1600" dirty="0"/>
              <a:t>——</a:t>
            </a:r>
            <a:r>
              <a:rPr lang="zh-CN" altLang="en-US" sz="1600" dirty="0"/>
              <a:t>无需新建项目投资。</a:t>
            </a:r>
          </a:p>
          <a:p>
            <a:r>
              <a:rPr lang="zh-CN" altLang="en-US" sz="1600" b="1" dirty="0"/>
              <a:t>战略定位</a:t>
            </a:r>
            <a:br>
              <a:rPr lang="zh-CN" altLang="en-US" sz="1600" dirty="0"/>
            </a:br>
            <a:r>
              <a:rPr lang="zh-CN" altLang="en-US" sz="1600" dirty="0"/>
              <a:t>垂直一体化平台（采购</a:t>
            </a:r>
            <a:r>
              <a:rPr lang="en-US" altLang="zh-CN" sz="1600" dirty="0"/>
              <a:t>–</a:t>
            </a:r>
            <a:r>
              <a:rPr lang="zh-CN" altLang="en-US" sz="1600" dirty="0"/>
              <a:t>加工</a:t>
            </a:r>
            <a:r>
              <a:rPr lang="en-US" altLang="zh-CN" sz="1600" dirty="0"/>
              <a:t>–</a:t>
            </a:r>
            <a:r>
              <a:rPr lang="zh-CN" altLang="en-US" sz="1600" dirty="0"/>
              <a:t>出口），拥有近</a:t>
            </a:r>
            <a:r>
              <a:rPr lang="en-US" altLang="zh-CN" sz="1600" dirty="0"/>
              <a:t>30</a:t>
            </a:r>
            <a:r>
              <a:rPr lang="zh-CN" altLang="en-US" sz="1600" dirty="0"/>
              <a:t>年的运营经验。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2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CB431-287A-D16A-20E7-DA9F16F8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4248" y="530352"/>
            <a:ext cx="9520365" cy="905256"/>
          </a:xfrm>
        </p:spPr>
        <p:txBody>
          <a:bodyPr>
            <a:normAutofit/>
          </a:bodyPr>
          <a:lstStyle/>
          <a:p>
            <a:r>
              <a:rPr lang="zh-CN" altLang="en-US" b="1" dirty="0"/>
              <a:t>采购、合规与可追溯性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04487F6-9B58-BF66-1D17-AFE12C6975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89888" y="2451257"/>
            <a:ext cx="10114724" cy="320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600" dirty="0"/>
              <a:t>完全合规的原木采购</a:t>
            </a:r>
            <a:r>
              <a:rPr lang="en-US" altLang="zh-CN" sz="1600" dirty="0"/>
              <a:t>——</a:t>
            </a:r>
            <a:r>
              <a:rPr lang="zh-CN" altLang="en-US" sz="1600" dirty="0"/>
              <a:t>橡木（</a:t>
            </a:r>
            <a:r>
              <a:rPr lang="en-US" altLang="zh-CN" sz="1600" i="1" dirty="0"/>
              <a:t>Quercus </a:t>
            </a:r>
            <a:r>
              <a:rPr lang="en-US" altLang="zh-CN" sz="1600" i="1" dirty="0" err="1"/>
              <a:t>robur</a:t>
            </a:r>
            <a:r>
              <a:rPr lang="zh-CN" altLang="en-US" sz="1600" dirty="0"/>
              <a:t>）和白蜡木（</a:t>
            </a:r>
            <a:r>
              <a:rPr lang="en-US" altLang="zh-CN" sz="1600" i="1" dirty="0"/>
              <a:t>Fraxinus excelsior</a:t>
            </a:r>
            <a:r>
              <a:rPr lang="zh-CN" altLang="en-US" sz="1600" dirty="0"/>
              <a:t>）均来自合法采伐森林。</a:t>
            </a:r>
          </a:p>
          <a:p>
            <a:r>
              <a:rPr lang="zh-CN" altLang="en-US" sz="1600" dirty="0"/>
              <a:t>区域供应来源：塞尔维亚、克罗地亚、波黑、罗马尼亚；核心来源为莫罗维奇森林。</a:t>
            </a:r>
          </a:p>
          <a:p>
            <a:r>
              <a:rPr lang="zh-CN" altLang="en-US" sz="1600" dirty="0"/>
              <a:t>通过与国有林业企业（</a:t>
            </a:r>
            <a:r>
              <a:rPr lang="en-US" altLang="zh-CN" sz="1600" dirty="0" err="1"/>
              <a:t>Vojvodinašume</a:t>
            </a:r>
            <a:r>
              <a:rPr lang="zh-CN" altLang="en-US" sz="1600" dirty="0"/>
              <a:t>）合作及经验证的供应商网络，确保长期稳定供应。</a:t>
            </a:r>
          </a:p>
          <a:p>
            <a:r>
              <a:rPr lang="zh-CN" altLang="en-US" sz="1600" dirty="0"/>
              <a:t>严格的供应商审核体系，包括法律文件、采伐权及持续合规监控（</a:t>
            </a:r>
            <a:r>
              <a:rPr lang="en-US" altLang="zh-CN" sz="1600" dirty="0"/>
              <a:t>FSC</a:t>
            </a:r>
            <a:r>
              <a:rPr lang="zh-CN" altLang="en-US" sz="1600" dirty="0"/>
              <a:t>或同等标准）。</a:t>
            </a:r>
          </a:p>
          <a:p>
            <a:r>
              <a:rPr lang="zh-CN" altLang="en-US" sz="1600" dirty="0"/>
              <a:t>全流程可追溯系统</a:t>
            </a:r>
            <a:r>
              <a:rPr lang="en-US" altLang="zh-CN" sz="1600" dirty="0"/>
              <a:t>——</a:t>
            </a:r>
            <a:r>
              <a:rPr lang="zh-CN" altLang="en-US" sz="1600" dirty="0"/>
              <a:t>从森林到最终产品全程追踪。</a:t>
            </a:r>
          </a:p>
          <a:p>
            <a:r>
              <a:rPr lang="zh-CN" altLang="en-US" sz="1600" dirty="0"/>
              <a:t>符合</a:t>
            </a:r>
            <a:r>
              <a:rPr lang="en-US" altLang="zh-CN" sz="1600" dirty="0"/>
              <a:t>EUTR</a:t>
            </a:r>
            <a:r>
              <a:rPr lang="zh-CN" altLang="en-US" sz="1600" dirty="0"/>
              <a:t>、</a:t>
            </a:r>
            <a:r>
              <a:rPr lang="en-US" altLang="zh-CN" sz="1600" dirty="0"/>
              <a:t>EUDR</a:t>
            </a:r>
            <a:r>
              <a:rPr lang="zh-CN" altLang="en-US" sz="1600" dirty="0"/>
              <a:t>、</a:t>
            </a:r>
            <a:r>
              <a:rPr lang="en-US" altLang="zh-CN" sz="1600" dirty="0"/>
              <a:t>UKTR</a:t>
            </a:r>
            <a:r>
              <a:rPr lang="zh-CN" altLang="en-US" sz="1600" dirty="0"/>
              <a:t>及美国</a:t>
            </a:r>
            <a:r>
              <a:rPr lang="en-US" altLang="zh-CN" sz="1600" dirty="0"/>
              <a:t>Lacey</a:t>
            </a:r>
            <a:r>
              <a:rPr lang="zh-CN" altLang="en-US" sz="1600" dirty="0"/>
              <a:t>法案</a:t>
            </a:r>
            <a:r>
              <a:rPr lang="en-US" altLang="zh-CN" sz="1600" dirty="0"/>
              <a:t>——</a:t>
            </a:r>
            <a:r>
              <a:rPr lang="zh-CN" altLang="en-US" sz="1600" dirty="0"/>
              <a:t>非法木材风险极低。</a:t>
            </a:r>
          </a:p>
          <a:p>
            <a:r>
              <a:rPr lang="zh-CN" altLang="en-US" sz="1600" dirty="0"/>
              <a:t>通过多供应商策略、优先选择国有森林及持续审计来降低风险。</a:t>
            </a:r>
          </a:p>
          <a:p>
            <a:r>
              <a:rPr lang="zh-CN" altLang="en-US" sz="1600" dirty="0"/>
              <a:t>致力于可持续发展：负责任采购、森林再生支持及高效资源利用。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97A43-70EF-0E84-59F4-AA7390FE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1" y="624110"/>
            <a:ext cx="9584372" cy="1280890"/>
          </a:xfrm>
        </p:spPr>
        <p:txBody>
          <a:bodyPr/>
          <a:lstStyle/>
          <a:p>
            <a:r>
              <a:rPr lang="zh-CN" altLang="en-US" b="1" dirty="0"/>
              <a:t>市场机遇</a:t>
            </a:r>
            <a:r>
              <a:rPr lang="en-US" altLang="zh-CN" b="1" dirty="0"/>
              <a:t>——</a:t>
            </a:r>
            <a:r>
              <a:rPr lang="zh-CN" altLang="en-US" b="1" dirty="0"/>
              <a:t>欧洲橡木与硬木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438994-F25F-656C-63B8-FB39D95BEC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16152" y="2681484"/>
            <a:ext cx="10387584" cy="288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2000" dirty="0"/>
              <a:t>全球对高品质橡木和白蜡木的需求持续强劲，广泛应用于家具、室内设计及工业领域。</a:t>
            </a:r>
          </a:p>
          <a:p>
            <a:r>
              <a:rPr lang="zh-CN" altLang="en-US" sz="2000" dirty="0"/>
              <a:t>斯拉沃尼亚橡木（</a:t>
            </a:r>
            <a:r>
              <a:rPr lang="en-US" altLang="zh-CN" sz="2000" i="1" dirty="0"/>
              <a:t>Quercus </a:t>
            </a:r>
            <a:r>
              <a:rPr lang="en-US" altLang="zh-CN" sz="2000" i="1" dirty="0" err="1"/>
              <a:t>robur</a:t>
            </a:r>
            <a:r>
              <a:rPr lang="zh-CN" altLang="en-US" sz="2000" dirty="0"/>
              <a:t>）供应有限，属于高价值资源。</a:t>
            </a:r>
          </a:p>
          <a:p>
            <a:r>
              <a:rPr lang="zh-CN" altLang="en-US" sz="2000" dirty="0"/>
              <a:t>东南欧是欧洲优质硬木的重要供应区域。</a:t>
            </a:r>
          </a:p>
          <a:p>
            <a:r>
              <a:rPr lang="zh-CN" altLang="en-US" sz="2000" dirty="0"/>
              <a:t>日益严格的法规与</a:t>
            </a:r>
            <a:r>
              <a:rPr lang="en-US" altLang="zh-CN" sz="2000" dirty="0"/>
              <a:t>ESG</a:t>
            </a:r>
            <a:r>
              <a:rPr lang="zh-CN" altLang="en-US" sz="2000" dirty="0"/>
              <a:t>要求有利于完全合规且可追溯的供应商。</a:t>
            </a:r>
          </a:p>
          <a:p>
            <a:r>
              <a:rPr lang="zh-CN" altLang="en-US" sz="2000" dirty="0"/>
              <a:t>稳定的工业需求确保市场长期稳健。</a:t>
            </a:r>
          </a:p>
          <a:p>
            <a:r>
              <a:rPr lang="zh-CN" altLang="en-US" sz="2000" dirty="0"/>
              <a:t>分散的供应格局为可靠且具规模化能力的生产商提供机会。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0443-5B9C-1C5A-BC4D-9756F97B1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446087"/>
            <a:ext cx="4430203" cy="1289319"/>
          </a:xfrm>
        </p:spPr>
        <p:txBody>
          <a:bodyPr/>
          <a:lstStyle/>
          <a:p>
            <a:r>
              <a:rPr lang="zh-CN" altLang="en-US" b="1" dirty="0"/>
              <a:t>战略枢纽</a:t>
            </a:r>
            <a:r>
              <a:rPr lang="en-US" altLang="zh-CN" b="1" dirty="0"/>
              <a:t>——</a:t>
            </a:r>
            <a:r>
              <a:rPr lang="zh-CN" altLang="en-US" b="1" dirty="0"/>
              <a:t>原材料与出口通道</a:t>
            </a:r>
            <a:endParaRPr lang="en-GB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8DDE4-12B8-CA44-D2A1-868854FFF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486" y="1887688"/>
            <a:ext cx="6057284" cy="4010192"/>
          </a:xfr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9FE4A7CB-E3D1-DCFD-C2BC-CAF77EAE60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75036" y="2544501"/>
            <a:ext cx="5519376" cy="254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CN" altLang="en-US" sz="1800" dirty="0"/>
              <a:t>位于塞尔维亚斯雷姆地区，靠近贝尔格莱德</a:t>
            </a:r>
            <a:r>
              <a:rPr lang="en-US" altLang="zh-CN" sz="1800" dirty="0"/>
              <a:t>——</a:t>
            </a:r>
            <a:r>
              <a:rPr lang="zh-CN" altLang="en-US" sz="1800" dirty="0"/>
              <a:t>重要的物流与交通枢纽。</a:t>
            </a:r>
          </a:p>
          <a:p>
            <a:r>
              <a:rPr lang="zh-CN" altLang="en-US" sz="1800" dirty="0"/>
              <a:t>距贝尔格莱德国际机场约</a:t>
            </a:r>
            <a:r>
              <a:rPr lang="en-US" altLang="zh-CN" sz="1800" dirty="0"/>
              <a:t>35</a:t>
            </a:r>
            <a:r>
              <a:rPr lang="zh-CN" altLang="en-US" sz="1800" dirty="0"/>
              <a:t>分钟 </a:t>
            </a:r>
          </a:p>
          <a:p>
            <a:r>
              <a:rPr lang="zh-CN" altLang="en-US" sz="1800" dirty="0"/>
              <a:t>距欧洲主要高速公路（</a:t>
            </a:r>
            <a:r>
              <a:rPr lang="en-US" altLang="zh-CN" sz="1800" dirty="0"/>
              <a:t>E-70</a:t>
            </a:r>
            <a:r>
              <a:rPr lang="zh-CN" altLang="en-US" sz="1800" dirty="0"/>
              <a:t>、</a:t>
            </a:r>
            <a:r>
              <a:rPr lang="en-US" altLang="zh-CN" sz="1800" dirty="0"/>
              <a:t>E-75</a:t>
            </a:r>
            <a:r>
              <a:rPr lang="zh-CN" altLang="en-US" sz="1800" dirty="0"/>
              <a:t>）约</a:t>
            </a:r>
            <a:r>
              <a:rPr lang="en-US" altLang="zh-CN" sz="1800" dirty="0"/>
              <a:t>10</a:t>
            </a:r>
            <a:r>
              <a:rPr lang="zh-CN" altLang="en-US" sz="1800" dirty="0"/>
              <a:t>分钟 </a:t>
            </a:r>
          </a:p>
          <a:p>
            <a:r>
              <a:rPr lang="zh-CN" altLang="en-US" sz="1800" dirty="0"/>
              <a:t>靠近铁路及海关终端（印吉亚） </a:t>
            </a:r>
          </a:p>
          <a:p>
            <a:r>
              <a:rPr lang="zh-CN" altLang="en-US" sz="1800" dirty="0"/>
              <a:t>紧邻核心原材料来源（莫罗维奇森林与</a:t>
            </a:r>
            <a:r>
              <a:rPr lang="en-US" altLang="zh-CN" sz="1800" dirty="0" err="1"/>
              <a:t>Spačva</a:t>
            </a:r>
            <a:r>
              <a:rPr lang="zh-CN" altLang="en-US" sz="1800" dirty="0"/>
              <a:t>盆地）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93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4578C-8C5D-89E9-F03A-491F3D47E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624110"/>
            <a:ext cx="9218611" cy="1280890"/>
          </a:xfrm>
        </p:spPr>
        <p:txBody>
          <a:bodyPr/>
          <a:lstStyle/>
          <a:p>
            <a:r>
              <a:rPr lang="zh-CN" altLang="en-US" b="1" dirty="0"/>
              <a:t>客户与参考案例</a:t>
            </a:r>
            <a:endParaRPr lang="en-GB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3049C-03EC-1A9E-BD3C-700D4C251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1857596"/>
            <a:ext cx="4629150" cy="990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3C588-11D9-0644-A9D5-641CD44AA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3004057"/>
            <a:ext cx="3551936" cy="21311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6CB74C-9FF0-FA56-6A20-19C6C5C1F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56" y="1880044"/>
            <a:ext cx="4114800" cy="1114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0BB53B-F231-8CCE-9625-E74B0ABB1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52" y="5446941"/>
            <a:ext cx="3752850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00FEA4-1C7C-EA20-1967-64C81807BB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62" y="3160934"/>
            <a:ext cx="3197352" cy="31973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15AB64-3265-6E7B-4730-0F1249966E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73" y="3325369"/>
            <a:ext cx="4057683" cy="107632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3D0B749-C9B6-8952-B38C-37F37F2FE8B7}"/>
              </a:ext>
            </a:extLst>
          </p:cNvPr>
          <p:cNvSpPr/>
          <p:nvPr/>
        </p:nvSpPr>
        <p:spPr>
          <a:xfrm>
            <a:off x="7976873" y="4401693"/>
            <a:ext cx="40576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（</a:t>
            </a:r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FORDAQ</a:t>
            </a:r>
            <a:r>
              <a:rPr lang="zh-CN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成员</a:t>
            </a:r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——</a:t>
            </a:r>
            <a:r>
              <a:rPr lang="zh-CN" alt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铜级）</a:t>
            </a:r>
            <a:endParaRPr lang="en-GB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96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25BD-F579-E4CE-40DD-8BEB5D662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961" y="301752"/>
            <a:ext cx="9538652" cy="1603248"/>
          </a:xfrm>
        </p:spPr>
        <p:txBody>
          <a:bodyPr/>
          <a:lstStyle/>
          <a:p>
            <a:r>
              <a:rPr lang="zh-CN" altLang="en-US" b="1" dirty="0"/>
              <a:t>联系方式与公司信息</a:t>
            </a:r>
            <a:endParaRPr lang="en-GB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2EDCA60-6E77-72E5-F549-915CA4189A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737360" y="1231403"/>
            <a:ext cx="10454640" cy="5668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sz="1600" b="1" dirty="0"/>
              <a:t>QUERCUS PARKET – </a:t>
            </a:r>
            <a:r>
              <a:rPr lang="zh-CN" altLang="en-US" sz="1600" b="1" dirty="0"/>
              <a:t>个体经营企业</a:t>
            </a:r>
            <a:endParaRPr lang="zh-CN" altLang="en-US" sz="1600" dirty="0"/>
          </a:p>
          <a:p>
            <a:r>
              <a:rPr lang="zh-CN" altLang="en-US" sz="1600" dirty="0"/>
              <a:t>地址：</a:t>
            </a:r>
            <a:br>
              <a:rPr lang="zh-CN" altLang="en-US" sz="1600" dirty="0"/>
            </a:br>
            <a:r>
              <a:rPr lang="en-GB" sz="1600" dirty="0"/>
              <a:t>Nikole </a:t>
            </a:r>
            <a:r>
              <a:rPr lang="en-GB" sz="1600" dirty="0" err="1"/>
              <a:t>Tesle</a:t>
            </a:r>
            <a:r>
              <a:rPr lang="en-GB" sz="1600" dirty="0"/>
              <a:t> 137, 22321 </a:t>
            </a:r>
            <a:r>
              <a:rPr lang="en-GB" sz="1600" dirty="0" err="1"/>
              <a:t>Ljukovo</a:t>
            </a:r>
            <a:r>
              <a:rPr lang="en-GB" sz="1600" dirty="0"/>
              <a:t>, </a:t>
            </a:r>
            <a:r>
              <a:rPr lang="zh-CN" altLang="en-US" sz="1600" dirty="0"/>
              <a:t>塞尔维亚</a:t>
            </a:r>
          </a:p>
          <a:p>
            <a:r>
              <a:rPr lang="zh-CN" altLang="en-US" sz="1600" dirty="0"/>
              <a:t>联系方式：</a:t>
            </a:r>
            <a:br>
              <a:rPr lang="zh-CN" altLang="en-US" sz="1600" dirty="0"/>
            </a:br>
            <a:r>
              <a:rPr lang="zh-CN" altLang="en-US" sz="1600" dirty="0"/>
              <a:t>邮箱：</a:t>
            </a:r>
            <a:r>
              <a:rPr lang="en-GB" sz="1600" dirty="0"/>
              <a:t>quercus.parket@gmail.com</a:t>
            </a:r>
            <a:br>
              <a:rPr lang="en-GB" sz="1600" dirty="0"/>
            </a:br>
            <a:r>
              <a:rPr lang="zh-CN" altLang="en-US" sz="1600" dirty="0"/>
              <a:t>电话：</a:t>
            </a:r>
            <a:r>
              <a:rPr lang="en-US" altLang="zh-CN" sz="1600" dirty="0"/>
              <a:t>+381 22 58 77 50</a:t>
            </a:r>
          </a:p>
          <a:p>
            <a:r>
              <a:rPr lang="zh-CN" altLang="en-US" sz="1600" dirty="0"/>
              <a:t>工作时间：</a:t>
            </a:r>
            <a:br>
              <a:rPr lang="zh-CN" altLang="en-US" sz="1600" dirty="0"/>
            </a:br>
            <a:r>
              <a:rPr lang="zh-CN" altLang="en-US" sz="1600" dirty="0"/>
              <a:t>周一至周五 </a:t>
            </a:r>
            <a:r>
              <a:rPr lang="en-US" altLang="zh-CN" sz="1600" dirty="0"/>
              <a:t>| 07:00 – 15:00</a:t>
            </a:r>
          </a:p>
          <a:p>
            <a:r>
              <a:rPr lang="zh-CN" altLang="en-US" sz="1600" dirty="0"/>
              <a:t>公司信息：</a:t>
            </a:r>
            <a:br>
              <a:rPr lang="zh-CN" altLang="en-US" sz="1600" dirty="0"/>
            </a:br>
            <a:r>
              <a:rPr lang="zh-CN" altLang="en-US" sz="1600" dirty="0"/>
              <a:t>税号（</a:t>
            </a:r>
            <a:r>
              <a:rPr lang="en-GB" sz="1600" dirty="0"/>
              <a:t>PIB）：106197782</a:t>
            </a:r>
            <a:br>
              <a:rPr lang="en-GB" sz="1600" dirty="0"/>
            </a:br>
            <a:r>
              <a:rPr lang="zh-CN" altLang="en-US" sz="1600" dirty="0"/>
              <a:t>注册号：</a:t>
            </a:r>
            <a:r>
              <a:rPr lang="en-US" altLang="zh-CN" sz="1600" dirty="0"/>
              <a:t>61620117</a:t>
            </a:r>
          </a:p>
          <a:p>
            <a:r>
              <a:rPr lang="zh-CN" altLang="en-US" sz="1600" dirty="0"/>
              <a:t>银行信息：</a:t>
            </a:r>
            <a:br>
              <a:rPr lang="zh-CN" altLang="en-US" sz="1600" dirty="0"/>
            </a:br>
            <a:r>
              <a:rPr lang="en-GB" sz="1600" dirty="0"/>
              <a:t>OTP Bank Serbia（</a:t>
            </a:r>
            <a:r>
              <a:rPr lang="zh-CN" altLang="en-US" sz="1600" dirty="0"/>
              <a:t>诺维萨德）</a:t>
            </a:r>
            <a:br>
              <a:rPr lang="zh-CN" altLang="en-US" sz="1600" dirty="0"/>
            </a:br>
            <a:r>
              <a:rPr lang="en-GB" sz="1600" dirty="0"/>
              <a:t>IBAN：RS35 3259 6015 0046 8686 36</a:t>
            </a:r>
            <a:br>
              <a:rPr lang="en-GB" sz="1600" dirty="0"/>
            </a:br>
            <a:r>
              <a:rPr lang="en-GB" sz="1600" dirty="0"/>
              <a:t>SWIFT：OTPVRS22</a:t>
            </a:r>
          </a:p>
          <a:p>
            <a:r>
              <a:rPr lang="zh-CN" altLang="en-US" sz="1600" dirty="0"/>
              <a:t>位置参考：</a:t>
            </a:r>
            <a:br>
              <a:rPr lang="zh-CN" altLang="en-US" sz="1600" dirty="0"/>
            </a:br>
            <a:r>
              <a:rPr lang="en-GB" sz="1600" dirty="0" err="1"/>
              <a:t>Pilana</a:t>
            </a:r>
            <a:r>
              <a:rPr lang="en-GB" sz="1600" dirty="0"/>
              <a:t> “</a:t>
            </a:r>
            <a:r>
              <a:rPr lang="en-GB" sz="1600" dirty="0" err="1"/>
              <a:t>Strela</a:t>
            </a:r>
            <a:r>
              <a:rPr lang="en-GB" sz="1600" dirty="0"/>
              <a:t>” – Quercus </a:t>
            </a:r>
            <a:r>
              <a:rPr lang="en-GB" sz="1600" dirty="0" err="1"/>
              <a:t>Parket</a:t>
            </a:r>
            <a:endParaRPr lang="en-GB" sz="1600" dirty="0"/>
          </a:p>
          <a:p>
            <a:r>
              <a:rPr lang="en-GB" sz="1600" dirty="0"/>
              <a:t>FSC</a:t>
            </a:r>
            <a:r>
              <a:rPr lang="zh-CN" altLang="en-US" sz="1600" dirty="0"/>
              <a:t>许可证：</a:t>
            </a:r>
            <a:r>
              <a:rPr lang="en-GB" sz="1600" dirty="0"/>
              <a:t>C214521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419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79</TotalTime>
  <Words>1557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Wisp</vt:lpstr>
      <vt:lpstr>PowerPoint Presentation</vt:lpstr>
      <vt:lpstr>介绍 </vt:lpstr>
      <vt:lpstr>发展历程</vt:lpstr>
      <vt:lpstr>“交钥匙”硬木加工工厂</vt:lpstr>
      <vt:lpstr>采购、合规与可追溯性</vt:lpstr>
      <vt:lpstr>市场机遇——欧洲橡木与硬木</vt:lpstr>
      <vt:lpstr>战略枢纽——原材料与出口通道</vt:lpstr>
      <vt:lpstr>客户与参考案例</vt:lpstr>
      <vt:lpstr>联系方式与公司信息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Goran Nisevic</dc:creator>
  <cp:lastModifiedBy>Goran Nisevic</cp:lastModifiedBy>
  <cp:revision>25</cp:revision>
  <dcterms:created xsi:type="dcterms:W3CDTF">2026-03-27T12:34:22Z</dcterms:created>
  <dcterms:modified xsi:type="dcterms:W3CDTF">2026-03-28T09:04:04Z</dcterms:modified>
</cp:coreProperties>
</file>